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8" r:id="rId3"/>
    <p:sldId id="259" r:id="rId4"/>
    <p:sldId id="261" r:id="rId5"/>
    <p:sldId id="263" r:id="rId6"/>
    <p:sldId id="268" r:id="rId7"/>
    <p:sldId id="264" r:id="rId8"/>
    <p:sldId id="290" r:id="rId9"/>
    <p:sldId id="292" r:id="rId10"/>
    <p:sldId id="291" r:id="rId11"/>
    <p:sldId id="269" r:id="rId12"/>
  </p:sldIdLst>
  <p:sldSz cx="9144000" cy="5143500" type="screen16x9"/>
  <p:notesSz cx="6858000" cy="9144000"/>
  <p:embeddedFontLst>
    <p:embeddedFont>
      <p:font typeface="Albert Sans" panose="020B0604020202020204" charset="0"/>
      <p:regular r:id="rId14"/>
      <p:bold r:id="rId15"/>
      <p:italic r:id="rId16"/>
      <p:boldItalic r:id="rId17"/>
    </p:embeddedFont>
    <p:embeddedFont>
      <p:font typeface="Biome Light" panose="020B0303030204020804" pitchFamily="34" charset="0"/>
      <p:regular r:id="rId18"/>
      <p:italic r:id="rId19"/>
    </p:embeddedFont>
    <p:embeddedFont>
      <p:font typeface="Cordia New" panose="020B0304020202020204" pitchFamily="34" charset="-34"/>
      <p:regular r:id="rId20"/>
      <p:bold r:id="rId21"/>
      <p:italic r:id="rId22"/>
      <p:boldItalic r:id="rId23"/>
    </p:embeddedFont>
    <p:embeddedFont>
      <p:font typeface="Goldman" panose="020B0604020202020204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B55957-BA5D-4B03-898F-D567FD543DF4}">
  <a:tblStyle styleId="{AFB55957-BA5D-4B03-898F-D567FD543D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76f41314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76f41314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A11FF7F-39BB-E4F0-B66E-1E40DB746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d838b627_4_19:notes">
            <a:extLst>
              <a:ext uri="{FF2B5EF4-FFF2-40B4-BE49-F238E27FC236}">
                <a16:creationId xmlns:a16="http://schemas.microsoft.com/office/drawing/2014/main" id="{D46A022B-094D-2504-5F01-2388992C55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d838b627_4_19:notes">
            <a:extLst>
              <a:ext uri="{FF2B5EF4-FFF2-40B4-BE49-F238E27FC236}">
                <a16:creationId xmlns:a16="http://schemas.microsoft.com/office/drawing/2014/main" id="{F89C96B7-2DA1-B7EF-40FD-B1B6F21B8D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12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606282FB-0591-C0BB-410D-2D307658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fb61485ab_0_110:notes">
            <a:extLst>
              <a:ext uri="{FF2B5EF4-FFF2-40B4-BE49-F238E27FC236}">
                <a16:creationId xmlns:a16="http://schemas.microsoft.com/office/drawing/2014/main" id="{B4709EDC-3C5D-ACD7-15AF-BBAAEC242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fb61485ab_0_110:notes">
            <a:extLst>
              <a:ext uri="{FF2B5EF4-FFF2-40B4-BE49-F238E27FC236}">
                <a16:creationId xmlns:a16="http://schemas.microsoft.com/office/drawing/2014/main" id="{B9865E67-B30A-49AB-A853-9D966FDB8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80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CE7E434B-E78B-16B0-6676-96BAABD2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fb61485ab_0_110:notes">
            <a:extLst>
              <a:ext uri="{FF2B5EF4-FFF2-40B4-BE49-F238E27FC236}">
                <a16:creationId xmlns:a16="http://schemas.microsoft.com/office/drawing/2014/main" id="{FBAD4D8E-4B1A-E474-1DFC-AC3EB764FA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fb61485ab_0_110:notes">
            <a:extLst>
              <a:ext uri="{FF2B5EF4-FFF2-40B4-BE49-F238E27FC236}">
                <a16:creationId xmlns:a16="http://schemas.microsoft.com/office/drawing/2014/main" id="{DB10C705-115E-6DE8-62B4-BF7F70FA5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93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Recurso 16@4x.png"/>
          <p:cNvPicPr preferRelativeResize="0"/>
          <p:nvPr/>
        </p:nvPicPr>
        <p:blipFill rotWithShape="1">
          <a:blip r:embed="rId2">
            <a:alphaModFix/>
          </a:blip>
          <a:srcRect l="3725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1925" y="490600"/>
            <a:ext cx="5025000" cy="17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1925" y="4098375"/>
            <a:ext cx="2409300" cy="56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iome Light" panose="020B0502040204020203" pitchFamily="34" charset="0"/>
                <a:cs typeface="Biome Light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585650" y="691200"/>
            <a:ext cx="3469800" cy="4452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title="Recurso 12@4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3079688" y="2567100"/>
            <a:ext cx="25254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413175" y="2567100"/>
            <a:ext cx="25254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3"/>
          </p:nvPr>
        </p:nvSpPr>
        <p:spPr>
          <a:xfrm>
            <a:off x="5746175" y="2567100"/>
            <a:ext cx="25254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hasCustomPrompt="1"/>
          </p:nvPr>
        </p:nvSpPr>
        <p:spPr>
          <a:xfrm>
            <a:off x="3079075" y="2207050"/>
            <a:ext cx="920700" cy="43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4" hasCustomPrompt="1"/>
          </p:nvPr>
        </p:nvSpPr>
        <p:spPr>
          <a:xfrm>
            <a:off x="413150" y="2207261"/>
            <a:ext cx="9207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5" hasCustomPrompt="1"/>
          </p:nvPr>
        </p:nvSpPr>
        <p:spPr>
          <a:xfrm>
            <a:off x="5746176" y="2207050"/>
            <a:ext cx="9207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6"/>
          </p:nvPr>
        </p:nvSpPr>
        <p:spPr>
          <a:xfrm>
            <a:off x="413150" y="309825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Recurso 15@4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91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402250" y="1902468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>
            <a:off x="2854428" y="1902468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402250" y="3720925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2854428" y="3720925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5306612" y="1902468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5306612" y="3720925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413150" y="309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 idx="7" hasCustomPrompt="1"/>
          </p:nvPr>
        </p:nvSpPr>
        <p:spPr>
          <a:xfrm>
            <a:off x="5316614" y="3476380"/>
            <a:ext cx="7947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8" hasCustomPrompt="1"/>
          </p:nvPr>
        </p:nvSpPr>
        <p:spPr>
          <a:xfrm>
            <a:off x="5316614" y="1667875"/>
            <a:ext cx="7947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 idx="9" hasCustomPrompt="1"/>
          </p:nvPr>
        </p:nvSpPr>
        <p:spPr>
          <a:xfrm>
            <a:off x="2865118" y="1668175"/>
            <a:ext cx="7929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13" hasCustomPrompt="1"/>
          </p:nvPr>
        </p:nvSpPr>
        <p:spPr>
          <a:xfrm>
            <a:off x="2864430" y="3476380"/>
            <a:ext cx="7947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14" hasCustomPrompt="1"/>
          </p:nvPr>
        </p:nvSpPr>
        <p:spPr>
          <a:xfrm>
            <a:off x="412252" y="1667875"/>
            <a:ext cx="7947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15" hasCustomPrompt="1"/>
          </p:nvPr>
        </p:nvSpPr>
        <p:spPr>
          <a:xfrm>
            <a:off x="412252" y="3476381"/>
            <a:ext cx="7947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 hasCustomPrompt="1"/>
          </p:nvPr>
        </p:nvSpPr>
        <p:spPr>
          <a:xfrm>
            <a:off x="565550" y="510325"/>
            <a:ext cx="41931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565550" y="1188931"/>
            <a:ext cx="41931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 hasCustomPrompt="1"/>
          </p:nvPr>
        </p:nvSpPr>
        <p:spPr>
          <a:xfrm>
            <a:off x="565550" y="1970264"/>
            <a:ext cx="41931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565550" y="2648827"/>
            <a:ext cx="41931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111" name="Google Shape;111;p20" title="Recurso 18@4x.png"/>
          <p:cNvPicPr preferRelativeResize="0"/>
          <p:nvPr/>
        </p:nvPicPr>
        <p:blipFill rotWithShape="1">
          <a:blip r:embed="rId2">
            <a:alphaModFix/>
          </a:blip>
          <a:srcRect l="659" r="5107" b="5177"/>
          <a:stretch/>
        </p:blipFill>
        <p:spPr>
          <a:xfrm rot="10800000">
            <a:off x="56400" y="0"/>
            <a:ext cx="90876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 title="Recurso 15@4x.png"/>
          <p:cNvPicPr preferRelativeResize="0"/>
          <p:nvPr/>
        </p:nvPicPr>
        <p:blipFill rotWithShape="1">
          <a:blip r:embed="rId3">
            <a:alphaModFix/>
          </a:blip>
          <a:srcRect l="73206" t="14243" b="33523"/>
          <a:stretch/>
        </p:blipFill>
        <p:spPr>
          <a:xfrm rot="10800000">
            <a:off x="-1" y="2557150"/>
            <a:ext cx="2449976" cy="258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>
            <a:spLocks noGrp="1"/>
          </p:cNvSpPr>
          <p:nvPr>
            <p:ph type="pic" idx="4"/>
          </p:nvPr>
        </p:nvSpPr>
        <p:spPr>
          <a:xfrm>
            <a:off x="4836650" y="1193325"/>
            <a:ext cx="4307400" cy="395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 title="Recurso 12@4x.png"/>
          <p:cNvPicPr preferRelativeResize="0"/>
          <p:nvPr/>
        </p:nvPicPr>
        <p:blipFill rotWithShape="1">
          <a:blip r:embed="rId2">
            <a:alphaModFix/>
          </a:blip>
          <a:srcRect l="-8567" r="12302"/>
          <a:stretch/>
        </p:blipFill>
        <p:spPr>
          <a:xfrm rot="10800000"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565550" y="504650"/>
            <a:ext cx="5090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565550" y="1563350"/>
            <a:ext cx="44481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21"/>
          <p:cNvSpPr txBox="1"/>
          <p:nvPr/>
        </p:nvSpPr>
        <p:spPr>
          <a:xfrm>
            <a:off x="5766950" y="3377025"/>
            <a:ext cx="297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Recurso 13@4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" y="37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99875" y="2181425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1199875" y="2712838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1199875" y="3244250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1199875" y="3775663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hasCustomPrompt="1"/>
          </p:nvPr>
        </p:nvSpPr>
        <p:spPr>
          <a:xfrm>
            <a:off x="282076" y="3918388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282077" y="2855413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282905" y="2324225"/>
            <a:ext cx="8643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282076" y="3386900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199875" y="4307075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282076" y="4449875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/>
          </p:nvPr>
        </p:nvSpPr>
        <p:spPr>
          <a:xfrm>
            <a:off x="5221425" y="308391"/>
            <a:ext cx="3631800" cy="100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 title="Recurso 18@4x.png"/>
          <p:cNvPicPr preferRelativeResize="0"/>
          <p:nvPr/>
        </p:nvPicPr>
        <p:blipFill rotWithShape="1">
          <a:blip r:embed="rId2">
            <a:alphaModFix/>
          </a:blip>
          <a:srcRect l="616"/>
          <a:stretch/>
        </p:blipFill>
        <p:spPr>
          <a:xfrm>
            <a:off x="0" y="0"/>
            <a:ext cx="90876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677600" y="485475"/>
            <a:ext cx="7175700" cy="13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2883475" y="1900800"/>
            <a:ext cx="5889600" cy="27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 title="Recurso 17@4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>
            <a:spLocks noGrp="1"/>
          </p:cNvSpPr>
          <p:nvPr>
            <p:ph type="pic" idx="2"/>
          </p:nvPr>
        </p:nvSpPr>
        <p:spPr>
          <a:xfrm>
            <a:off x="0" y="0"/>
            <a:ext cx="296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57450" y="304800"/>
            <a:ext cx="59187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505675" y="1961150"/>
            <a:ext cx="5350200" cy="28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ordia New" panose="020B0502040204020203" pitchFamily="34" charset="-34"/>
          <a:ea typeface="Cordia New" panose="020B0502040204020203" pitchFamily="34" charset="-34"/>
          <a:cs typeface="Cordia New" panose="020B0502040204020203" pitchFamily="34" charset="-34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36rIYTvLkI&amp;list=PLK8cTgLAUsQHkfCF73d43jhn185fu5h5c&amp;index=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 title="futuristic-robot-listening-music-headphones3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26" t="14808" r="2426" b="3824"/>
          <a:stretch/>
        </p:blipFill>
        <p:spPr>
          <a:xfrm>
            <a:off x="5585650" y="691200"/>
            <a:ext cx="3469799" cy="4452300"/>
          </a:xfrm>
          <a:prstGeom prst="rect">
            <a:avLst/>
          </a:prstGeom>
        </p:spPr>
      </p:pic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511925" y="490600"/>
            <a:ext cx="5025000" cy="17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Wielders</a:t>
            </a:r>
            <a:endParaRPr dirty="0"/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1"/>
          </p:nvPr>
        </p:nvSpPr>
        <p:spPr>
          <a:xfrm>
            <a:off x="511925" y="4098375"/>
            <a:ext cx="2409300" cy="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Recordamur Studios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1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EE3564B7-F241-558C-1C1E-9CD48CD06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>
            <a:extLst>
              <a:ext uri="{FF2B5EF4-FFF2-40B4-BE49-F238E27FC236}">
                <a16:creationId xmlns:a16="http://schemas.microsoft.com/office/drawing/2014/main" id="{A4718BC1-3C93-93B7-38CF-1C634F4618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7450" y="304800"/>
            <a:ext cx="59187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Photos and References</a:t>
            </a:r>
            <a:endParaRPr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91308A3-7AB3-1845-9A85-9C36109A3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0" name="Picture 2" descr="Here Are Two New Cards From The Upcoming Magic: The Gathering Commander  Masters Expansion - GameSpot">
            <a:extLst>
              <a:ext uri="{FF2B5EF4-FFF2-40B4-BE49-F238E27FC236}">
                <a16:creationId xmlns:a16="http://schemas.microsoft.com/office/drawing/2014/main" id="{53264493-EF8A-B927-018C-0078EE87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75"/>
            <a:ext cx="1698171" cy="237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 Assorted Ultra Rare V Pokemon Cards - Authentic!">
            <a:extLst>
              <a:ext uri="{FF2B5EF4-FFF2-40B4-BE49-F238E27FC236}">
                <a16:creationId xmlns:a16="http://schemas.microsoft.com/office/drawing/2014/main" id="{39430C72-AA5A-5C4B-1E7A-F987800F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4709"/>
            <a:ext cx="2084093" cy="277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ulebook - MTG Wiki">
            <a:extLst>
              <a:ext uri="{FF2B5EF4-FFF2-40B4-BE49-F238E27FC236}">
                <a16:creationId xmlns:a16="http://schemas.microsoft.com/office/drawing/2014/main" id="{B5BE20BB-A21F-E2D6-5CD1-06F38E51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93" y="2640072"/>
            <a:ext cx="1913936" cy="250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irst attempt at designing a Hexagonal Chess Board. Inspired by CGP Grey's  video from several weeks back. : r/3Dprinting">
            <a:extLst>
              <a:ext uri="{FF2B5EF4-FFF2-40B4-BE49-F238E27FC236}">
                <a16:creationId xmlns:a16="http://schemas.microsoft.com/office/drawing/2014/main" id="{0B40B75D-849F-C01C-ABAE-F7FFE404A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93" y="944302"/>
            <a:ext cx="2261026" cy="169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01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10">
        <p14:honeycomb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>
            <a:spLocks noGrp="1"/>
          </p:cNvSpPr>
          <p:nvPr>
            <p:ph type="title"/>
          </p:nvPr>
        </p:nvSpPr>
        <p:spPr>
          <a:xfrm>
            <a:off x="565550" y="504650"/>
            <a:ext cx="5090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subTitle" idx="1"/>
          </p:nvPr>
        </p:nvSpPr>
        <p:spPr>
          <a:xfrm>
            <a:off x="565550" y="1563350"/>
            <a:ext cx="44481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/>
            <a:r>
              <a:rPr lang="en-AU" dirty="0">
                <a:hlinkClick r:id="rId3"/>
              </a:rPr>
              <a:t>How to Make a Roguelike Deckbuilding Card Game in Unity | Ep. 1 - Card Data</a:t>
            </a:r>
            <a:endParaRPr dirty="0"/>
          </a:p>
        </p:txBody>
      </p:sp>
      <p:grpSp>
        <p:nvGrpSpPr>
          <p:cNvPr id="303" name="Google Shape;303;p41"/>
          <p:cNvGrpSpPr/>
          <p:nvPr/>
        </p:nvGrpSpPr>
        <p:grpSpPr>
          <a:xfrm>
            <a:off x="7415174" y="4387991"/>
            <a:ext cx="276012" cy="275991"/>
            <a:chOff x="3368074" y="3882537"/>
            <a:chExt cx="215298" cy="215298"/>
          </a:xfrm>
        </p:grpSpPr>
        <p:sp>
          <p:nvSpPr>
            <p:cNvPr id="304" name="Google Shape;304;p4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41"/>
          <p:cNvGrpSpPr/>
          <p:nvPr/>
        </p:nvGrpSpPr>
        <p:grpSpPr>
          <a:xfrm>
            <a:off x="7901681" y="4406700"/>
            <a:ext cx="266790" cy="238574"/>
            <a:chOff x="3824739" y="3890112"/>
            <a:chExt cx="208105" cy="186110"/>
          </a:xfrm>
        </p:grpSpPr>
        <p:sp>
          <p:nvSpPr>
            <p:cNvPr id="308" name="Google Shape;308;p4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41"/>
          <p:cNvSpPr txBox="1"/>
          <p:nvPr/>
        </p:nvSpPr>
        <p:spPr>
          <a:xfrm>
            <a:off x="5582325" y="3996550"/>
            <a:ext cx="3085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8378974" y="4388785"/>
            <a:ext cx="268502" cy="274403"/>
          </a:xfrm>
          <a:custGeom>
            <a:avLst/>
            <a:gdLst/>
            <a:ahLst/>
            <a:cxnLst/>
            <a:rect l="l" t="t" r="r" b="b"/>
            <a:pathLst>
              <a:path w="6712561" h="6860069" extrusionOk="0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F39293-D50A-B0C7-C162-2093690B8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097782"/>
            <a:ext cx="53537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1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 idx="13"/>
          </p:nvPr>
        </p:nvSpPr>
        <p:spPr>
          <a:xfrm>
            <a:off x="5221425" y="308391"/>
            <a:ext cx="3631800" cy="1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subTitle" idx="1"/>
          </p:nvPr>
        </p:nvSpPr>
        <p:spPr>
          <a:xfrm>
            <a:off x="1199875" y="2181425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Unique Selling Points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2"/>
          </p:nvPr>
        </p:nvSpPr>
        <p:spPr>
          <a:xfrm>
            <a:off x="1199875" y="2712838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3"/>
          </p:nvPr>
        </p:nvSpPr>
        <p:spPr>
          <a:xfrm>
            <a:off x="1199875" y="3244250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Gameplay, Genre, Loops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4"/>
          </p:nvPr>
        </p:nvSpPr>
        <p:spPr>
          <a:xfrm>
            <a:off x="1199875" y="3775663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282076" y="3918388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5"/>
          </p:nvPr>
        </p:nvSpPr>
        <p:spPr>
          <a:xfrm>
            <a:off x="282077" y="2855413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6"/>
          </p:nvPr>
        </p:nvSpPr>
        <p:spPr>
          <a:xfrm>
            <a:off x="282905" y="2324225"/>
            <a:ext cx="8643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0" name="Google Shape;160;p30"/>
          <p:cNvSpPr txBox="1">
            <a:spLocks noGrp="1"/>
          </p:cNvSpPr>
          <p:nvPr>
            <p:ph type="title" idx="7"/>
          </p:nvPr>
        </p:nvSpPr>
        <p:spPr>
          <a:xfrm>
            <a:off x="282076" y="3386900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subTitle" idx="8"/>
          </p:nvPr>
        </p:nvSpPr>
        <p:spPr>
          <a:xfrm>
            <a:off x="1199875" y="4307075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9"/>
          </p:nvPr>
        </p:nvSpPr>
        <p:spPr>
          <a:xfrm>
            <a:off x="282076" y="4449875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" name="Google Shape;153;p30">
            <a:extLst>
              <a:ext uri="{FF2B5EF4-FFF2-40B4-BE49-F238E27FC236}">
                <a16:creationId xmlns:a16="http://schemas.microsoft.com/office/drawing/2014/main" id="{21F88D5B-96BE-E810-D626-C559D3F9B627}"/>
              </a:ext>
            </a:extLst>
          </p:cNvPr>
          <p:cNvSpPr txBox="1">
            <a:spLocks/>
          </p:cNvSpPr>
          <p:nvPr/>
        </p:nvSpPr>
        <p:spPr>
          <a:xfrm>
            <a:off x="1199875" y="1646019"/>
            <a:ext cx="44844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AU" dirty="0"/>
              <a:t>Elevator Pitch</a:t>
            </a:r>
          </a:p>
        </p:txBody>
      </p:sp>
      <p:sp>
        <p:nvSpPr>
          <p:cNvPr id="5" name="Google Shape;159;p30">
            <a:extLst>
              <a:ext uri="{FF2B5EF4-FFF2-40B4-BE49-F238E27FC236}">
                <a16:creationId xmlns:a16="http://schemas.microsoft.com/office/drawing/2014/main" id="{DCDA435F-C1C8-CF84-4D80-F2CB4A11090D}"/>
              </a:ext>
            </a:extLst>
          </p:cNvPr>
          <p:cNvSpPr txBox="1">
            <a:spLocks/>
          </p:cNvSpPr>
          <p:nvPr/>
        </p:nvSpPr>
        <p:spPr>
          <a:xfrm>
            <a:off x="282905" y="1788819"/>
            <a:ext cx="8643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2400" b="0" i="0" u="none" strike="noStrike" cap="none">
                <a:solidFill>
                  <a:schemeClr val="lt2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oldman"/>
              <a:buNone/>
              <a:defRPr sz="9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oldman"/>
              <a:buNone/>
              <a:defRPr sz="9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oldman"/>
              <a:buNone/>
              <a:defRPr sz="9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oldman"/>
              <a:buNone/>
              <a:defRPr sz="9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oldman"/>
              <a:buNone/>
              <a:defRPr sz="9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oldman"/>
              <a:buNone/>
              <a:defRPr sz="9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oldman"/>
              <a:buNone/>
              <a:defRPr sz="9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oldman"/>
              <a:buNone/>
              <a:defRPr sz="9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en" dirty="0"/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1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1" title="futurism-perspective-digital-nomads-lifestyle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803" r="32939"/>
          <a:stretch/>
        </p:blipFill>
        <p:spPr>
          <a:xfrm>
            <a:off x="0" y="0"/>
            <a:ext cx="2969825" cy="5143498"/>
          </a:xfrm>
          <a:prstGeom prst="rect">
            <a:avLst/>
          </a:prstGeom>
        </p:spPr>
      </p:pic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3157450" y="304800"/>
            <a:ext cx="59187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have been only nine Nobles in history. Will you become the Tenth?</a:t>
            </a:r>
            <a:endParaRPr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F1D8DB1-5D46-FCDE-7EBC-7FB4E37A87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BA295-44A2-525A-D80C-B4814ABE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337" y="1949881"/>
            <a:ext cx="1587648" cy="2159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B63BB-567F-4737-077D-8C3E14CF9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985" y="1949881"/>
            <a:ext cx="1587648" cy="2159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DA8E00-DBA4-079F-3594-9261ACF8B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331" y="1949881"/>
            <a:ext cx="1587648" cy="2159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10">
        <p14:honeycomb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1677600" y="485475"/>
            <a:ext cx="7175700" cy="13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Elevator</a:t>
            </a:r>
            <a:br>
              <a:rPr lang="en-AU" dirty="0"/>
            </a:br>
            <a:r>
              <a:rPr lang="en-AU" dirty="0"/>
              <a:t>Pitch</a:t>
            </a:r>
            <a:endParaRPr dirty="0"/>
          </a:p>
        </p:txBody>
      </p:sp>
      <p:sp>
        <p:nvSpPr>
          <p:cNvPr id="183" name="Google Shape;183;p33"/>
          <p:cNvSpPr txBox="1">
            <a:spLocks noGrp="1"/>
          </p:cNvSpPr>
          <p:nvPr>
            <p:ph type="subTitle" idx="1"/>
          </p:nvPr>
        </p:nvSpPr>
        <p:spPr>
          <a:xfrm>
            <a:off x="2883475" y="1900800"/>
            <a:ext cx="5889600" cy="27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Wielders is a universe where thirty powers can be used by anyone in the world.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Wielders must delve into Fissures, increasing the mastery of their power and finding loot to support them in their journey.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Will you be the last person standing, becoming the Sole Noble?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Or, will you band together and defeat the Noble in the Final Fissure?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Only Fate may know.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Appease the Monarchs, or bring them down from their thrones.</a:t>
            </a:r>
            <a:endParaRPr dirty="0"/>
          </a:p>
        </p:txBody>
      </p:sp>
      <p:sp>
        <p:nvSpPr>
          <p:cNvPr id="6" name="Google Shape;177;p32">
            <a:extLst>
              <a:ext uri="{FF2B5EF4-FFF2-40B4-BE49-F238E27FC236}">
                <a16:creationId xmlns:a16="http://schemas.microsoft.com/office/drawing/2014/main" id="{32EFF8F1-FEDA-475F-1DDE-71A9B00B99B6}"/>
              </a:ext>
            </a:extLst>
          </p:cNvPr>
          <p:cNvSpPr txBox="1">
            <a:spLocks/>
          </p:cNvSpPr>
          <p:nvPr/>
        </p:nvSpPr>
        <p:spPr>
          <a:xfrm>
            <a:off x="290700" y="24876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oldman"/>
              <a:buNone/>
              <a:tabLst/>
              <a:defRPr/>
            </a:pPr>
            <a:r>
              <a:rPr kumimoji="0" lang="en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dman"/>
                <a:sym typeface="Goldman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1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 idx="6"/>
          </p:nvPr>
        </p:nvSpPr>
        <p:spPr>
          <a:xfrm>
            <a:off x="413150" y="309825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Unique Selling Points</a:t>
            </a:r>
            <a:endParaRPr dirty="0"/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1"/>
          </p:nvPr>
        </p:nvSpPr>
        <p:spPr>
          <a:xfrm>
            <a:off x="3079688" y="2567100"/>
            <a:ext cx="25254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/>
              <a:t>Alter Ego Mechanic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Your Alter Ego is you. Activate Alter Ego to gain a completely different power with a different weapon.</a:t>
            </a:r>
            <a:endParaRPr dirty="0"/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2"/>
          </p:nvPr>
        </p:nvSpPr>
        <p:spPr>
          <a:xfrm>
            <a:off x="413175" y="2567100"/>
            <a:ext cx="25254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Mastery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power evolves with you. Train to increase your Mastery, raising your stats and unlocking new skills.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3"/>
          </p:nvPr>
        </p:nvSpPr>
        <p:spPr>
          <a:xfrm>
            <a:off x="5746175" y="2567100"/>
            <a:ext cx="25254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/>
              <a:t>Phase System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i="1" dirty="0"/>
              <a:t>Wielders</a:t>
            </a:r>
            <a:r>
              <a:rPr lang="en-AU" dirty="0"/>
              <a:t> has multiple phases. Phase 1 is the Training phase, where minor Fissures spawn. Phase 2 and 3 are middle- and end-game phases.</a:t>
            </a:r>
            <a:endParaRPr lang="en-AU" i="1"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079075" y="2207050"/>
            <a:ext cx="9207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title" idx="4"/>
          </p:nvPr>
        </p:nvSpPr>
        <p:spPr>
          <a:xfrm>
            <a:off x="413150" y="2207261"/>
            <a:ext cx="9207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5"/>
          </p:nvPr>
        </p:nvSpPr>
        <p:spPr>
          <a:xfrm>
            <a:off x="5746176" y="2207050"/>
            <a:ext cx="9207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07" name="Google Shape;207;p35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50" y="1634112"/>
            <a:ext cx="412277" cy="4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525" y="1634112"/>
            <a:ext cx="412277" cy="4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800" y="1634112"/>
            <a:ext cx="412277" cy="412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7;p32">
            <a:extLst>
              <a:ext uri="{FF2B5EF4-FFF2-40B4-BE49-F238E27FC236}">
                <a16:creationId xmlns:a16="http://schemas.microsoft.com/office/drawing/2014/main" id="{300302F2-DC06-3BC4-5041-B9D9B2B5F169}"/>
              </a:ext>
            </a:extLst>
          </p:cNvPr>
          <p:cNvSpPr txBox="1">
            <a:spLocks/>
          </p:cNvSpPr>
          <p:nvPr/>
        </p:nvSpPr>
        <p:spPr>
          <a:xfrm>
            <a:off x="7743404" y="16150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oldman"/>
              <a:buNone/>
              <a:tabLst/>
              <a:defRPr/>
            </a:pPr>
            <a:r>
              <a:rPr kumimoji="0" lang="en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dman"/>
                <a:sym typeface="Goldman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10">
        <p14:honeycomb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0" title="person-wearing-high-tech-vr-glasses-while-surrounded-by-bright-blue-neon-colors.pn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29515" r="9363"/>
          <a:stretch/>
        </p:blipFill>
        <p:spPr>
          <a:xfrm>
            <a:off x="4836650" y="1193325"/>
            <a:ext cx="4307400" cy="3950101"/>
          </a:xfrm>
          <a:prstGeom prst="rect">
            <a:avLst/>
          </a:prstGeom>
        </p:spPr>
      </p:pic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565550" y="94850"/>
            <a:ext cx="4432712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dman"/>
                <a:sym typeface="Goldman"/>
              </a:rPr>
              <a:t>Target Audience</a:t>
            </a:r>
            <a:endParaRPr dirty="0"/>
          </a:p>
        </p:txBody>
      </p:sp>
      <p:sp>
        <p:nvSpPr>
          <p:cNvPr id="294" name="Google Shape;294;p40"/>
          <p:cNvSpPr txBox="1">
            <a:spLocks noGrp="1"/>
          </p:cNvSpPr>
          <p:nvPr>
            <p:ph type="subTitle" idx="1"/>
          </p:nvPr>
        </p:nvSpPr>
        <p:spPr>
          <a:xfrm>
            <a:off x="565550" y="1708479"/>
            <a:ext cx="41931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A long, complex game made for strategy. 13+</a:t>
            </a:r>
            <a:endParaRPr dirty="0"/>
          </a:p>
        </p:txBody>
      </p:sp>
      <p:sp>
        <p:nvSpPr>
          <p:cNvPr id="295" name="Google Shape;295;p40"/>
          <p:cNvSpPr txBox="1">
            <a:spLocks noGrp="1"/>
          </p:cNvSpPr>
          <p:nvPr>
            <p:ph type="title" idx="2"/>
          </p:nvPr>
        </p:nvSpPr>
        <p:spPr>
          <a:xfrm>
            <a:off x="565550" y="2489812"/>
            <a:ext cx="41931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Audience</a:t>
            </a:r>
            <a:endParaRPr dirty="0"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3"/>
          </p:nvPr>
        </p:nvSpPr>
        <p:spPr>
          <a:xfrm>
            <a:off x="565550" y="3168375"/>
            <a:ext cx="41931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Strategy, roguelike, card game players.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48539-251E-7939-94B9-D77260CED8B6}"/>
              </a:ext>
            </a:extLst>
          </p:cNvPr>
          <p:cNvSpPr txBox="1"/>
          <p:nvPr/>
        </p:nvSpPr>
        <p:spPr>
          <a:xfrm>
            <a:off x="7548957" y="249462"/>
            <a:ext cx="1309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oldman"/>
              <a:buNone/>
              <a:tabLst/>
              <a:defRPr/>
            </a:pPr>
            <a:r>
              <a:rPr kumimoji="0" lang="en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dman"/>
                <a:cs typeface="Arial"/>
                <a:sym typeface="Goldman"/>
              </a:rPr>
              <a:t>03</a:t>
            </a:r>
          </a:p>
        </p:txBody>
      </p:sp>
      <p:sp>
        <p:nvSpPr>
          <p:cNvPr id="9" name="Google Shape;295;p40">
            <a:extLst>
              <a:ext uri="{FF2B5EF4-FFF2-40B4-BE49-F238E27FC236}">
                <a16:creationId xmlns:a16="http://schemas.microsoft.com/office/drawing/2014/main" id="{CDDB3655-6775-8419-687D-85EF1C09AA50}"/>
              </a:ext>
            </a:extLst>
          </p:cNvPr>
          <p:cNvSpPr txBox="1">
            <a:spLocks/>
          </p:cNvSpPr>
          <p:nvPr/>
        </p:nvSpPr>
        <p:spPr>
          <a:xfrm>
            <a:off x="565550" y="1035514"/>
            <a:ext cx="41931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Goldman"/>
              <a:buNone/>
              <a:defRPr sz="4500" b="0" i="0" u="none" strike="noStrike" cap="none">
                <a:solidFill>
                  <a:schemeClr val="lt2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Goldman"/>
              <a:buNone/>
              <a:defRPr sz="62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Goldman"/>
              <a:buNone/>
              <a:defRPr sz="62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Goldman"/>
              <a:buNone/>
              <a:defRPr sz="62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Goldman"/>
              <a:buNone/>
              <a:defRPr sz="62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Goldman"/>
              <a:buNone/>
              <a:defRPr sz="62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Goldman"/>
              <a:buNone/>
              <a:defRPr sz="62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Goldman"/>
              <a:buNone/>
              <a:defRPr sz="62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Goldman"/>
              <a:buNone/>
              <a:defRPr sz="62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en-AU" dirty="0"/>
              <a:t>Target 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1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subTitle" idx="3"/>
          </p:nvPr>
        </p:nvSpPr>
        <p:spPr>
          <a:xfrm>
            <a:off x="402250" y="3720925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Exploration – the Central Sector is revealed, Fissures spawn everywhere</a:t>
            </a:r>
            <a:endParaRPr dirty="0"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413150" y="3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Gameplay, Genre, Loops</a:t>
            </a:r>
            <a:endParaRPr dirty="0"/>
          </a:p>
        </p:txBody>
      </p:sp>
      <p:sp>
        <p:nvSpPr>
          <p:cNvPr id="216" name="Google Shape;216;p36"/>
          <p:cNvSpPr txBox="1">
            <a:spLocks noGrp="1"/>
          </p:cNvSpPr>
          <p:nvPr>
            <p:ph type="subTitle" idx="1"/>
          </p:nvPr>
        </p:nvSpPr>
        <p:spPr>
          <a:xfrm>
            <a:off x="402250" y="1902468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Pre-game – choose your initial power, gain its skill cards and corresponding starter weapon</a:t>
            </a:r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2"/>
          </p:nvPr>
        </p:nvSpPr>
        <p:spPr>
          <a:xfrm>
            <a:off x="2854428" y="1902468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– Minor Fissures spawn in your Sector, gain Mastery increase and loot</a:t>
            </a:r>
            <a:endParaRPr dirty="0"/>
          </a:p>
        </p:txBody>
      </p:sp>
      <p:sp>
        <p:nvSpPr>
          <p:cNvPr id="218" name="Google Shape;218;p36"/>
          <p:cNvSpPr txBox="1">
            <a:spLocks noGrp="1"/>
          </p:cNvSpPr>
          <p:nvPr>
            <p:ph type="subTitle" idx="4"/>
          </p:nvPr>
        </p:nvSpPr>
        <p:spPr>
          <a:xfrm>
            <a:off x="2854428" y="3720925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Endgame – Major Fissures spawn, the final Mode is revealed</a:t>
            </a:r>
            <a:endParaRPr dirty="0"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5"/>
          </p:nvPr>
        </p:nvSpPr>
        <p:spPr>
          <a:xfrm>
            <a:off x="5306612" y="1902468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Grace – the Sector partitions lift up. Players have immunity in their Sector.</a:t>
            </a:r>
            <a:endParaRPr dirty="0"/>
          </a:p>
        </p:txBody>
      </p:sp>
      <p:sp>
        <p:nvSpPr>
          <p:cNvPr id="220" name="Google Shape;220;p36"/>
          <p:cNvSpPr txBox="1">
            <a:spLocks noGrp="1"/>
          </p:cNvSpPr>
          <p:nvPr>
            <p:ph type="subTitle" idx="6"/>
          </p:nvPr>
        </p:nvSpPr>
        <p:spPr>
          <a:xfrm>
            <a:off x="5306612" y="3720925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Apocalypse– Final Fissures spawn. Either Bloodbath or End of the World is selected, fighting each other or a BBEG.</a:t>
            </a:r>
            <a:endParaRPr dirty="0"/>
          </a:p>
        </p:txBody>
      </p:sp>
      <p:sp>
        <p:nvSpPr>
          <p:cNvPr id="221" name="Google Shape;221;p36"/>
          <p:cNvSpPr txBox="1">
            <a:spLocks noGrp="1"/>
          </p:cNvSpPr>
          <p:nvPr>
            <p:ph type="title" idx="7"/>
          </p:nvPr>
        </p:nvSpPr>
        <p:spPr>
          <a:xfrm>
            <a:off x="5316614" y="3476380"/>
            <a:ext cx="7947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8"/>
          </p:nvPr>
        </p:nvSpPr>
        <p:spPr>
          <a:xfrm>
            <a:off x="5316614" y="1667875"/>
            <a:ext cx="7947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9"/>
          </p:nvPr>
        </p:nvSpPr>
        <p:spPr>
          <a:xfrm>
            <a:off x="2865118" y="1668175"/>
            <a:ext cx="7929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13"/>
          </p:nvPr>
        </p:nvSpPr>
        <p:spPr>
          <a:xfrm>
            <a:off x="2864430" y="3476380"/>
            <a:ext cx="7947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14"/>
          </p:nvPr>
        </p:nvSpPr>
        <p:spPr>
          <a:xfrm>
            <a:off x="412252" y="1667875"/>
            <a:ext cx="7947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15"/>
          </p:nvPr>
        </p:nvSpPr>
        <p:spPr>
          <a:xfrm>
            <a:off x="412252" y="3476381"/>
            <a:ext cx="7947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27" name="Google Shape;227;p36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50" y="1103187"/>
            <a:ext cx="412277" cy="4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125" y="1103187"/>
            <a:ext cx="412277" cy="4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000" y="1103187"/>
            <a:ext cx="412277" cy="4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50" y="2911687"/>
            <a:ext cx="412277" cy="4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125" y="2911687"/>
            <a:ext cx="412277" cy="4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000" y="2911687"/>
            <a:ext cx="412277" cy="412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3664E-8A00-5687-0FD3-6897F459F25C}"/>
              </a:ext>
            </a:extLst>
          </p:cNvPr>
          <p:cNvSpPr txBox="1"/>
          <p:nvPr/>
        </p:nvSpPr>
        <p:spPr>
          <a:xfrm>
            <a:off x="7491212" y="249462"/>
            <a:ext cx="13674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oldman"/>
              <a:buNone/>
              <a:tabLst/>
              <a:defRPr/>
            </a:pPr>
            <a:r>
              <a:rPr kumimoji="0" lang="en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dman"/>
                <a:cs typeface="Arial"/>
                <a:sym typeface="Goldman"/>
              </a:rPr>
              <a:t>0</a:t>
            </a:r>
            <a:r>
              <a:rPr lang="en" sz="6000" dirty="0">
                <a:solidFill>
                  <a:srgbClr val="FFFFFF"/>
                </a:solidFill>
                <a:latin typeface="Goldman"/>
                <a:sym typeface="Goldman"/>
              </a:rPr>
              <a:t>4</a:t>
            </a:r>
            <a:endParaRPr kumimoji="0" lang="en" sz="6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dman"/>
              <a:cs typeface="Arial"/>
              <a:sym typeface="Gold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1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33A6F358-B881-0BE0-9257-17B586827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>
            <a:extLst>
              <a:ext uri="{FF2B5EF4-FFF2-40B4-BE49-F238E27FC236}">
                <a16:creationId xmlns:a16="http://schemas.microsoft.com/office/drawing/2014/main" id="{9CBD7892-65E0-4114-EE57-5B274711B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7600" y="485475"/>
            <a:ext cx="7175700" cy="13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Gameplay, Genre, Loops cont.</a:t>
            </a:r>
            <a:endParaRPr dirty="0"/>
          </a:p>
        </p:txBody>
      </p:sp>
      <p:sp>
        <p:nvSpPr>
          <p:cNvPr id="183" name="Google Shape;183;p33">
            <a:extLst>
              <a:ext uri="{FF2B5EF4-FFF2-40B4-BE49-F238E27FC236}">
                <a16:creationId xmlns:a16="http://schemas.microsoft.com/office/drawing/2014/main" id="{9FD0F5D4-9CED-7C84-1207-69850328C6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04750" y="1591417"/>
            <a:ext cx="5889600" cy="27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World Reset occurs after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Apocalypse (game end)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Genre: Modern Fantasy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Feel: Dystopian/Anarchic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Three phases to turn:</a:t>
            </a:r>
          </a:p>
          <a:p>
            <a:pPr marL="0" indent="0"/>
            <a:r>
              <a:rPr lang="en-AU" dirty="0"/>
              <a:t>Reactions – React to previous turn effects.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Movement – Move around.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Actions – Interact, use skills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542A44-A14B-3E0F-9CCB-9D87A84B943F}"/>
              </a:ext>
            </a:extLst>
          </p:cNvPr>
          <p:cNvSpPr txBox="1"/>
          <p:nvPr/>
        </p:nvSpPr>
        <p:spPr>
          <a:xfrm>
            <a:off x="290700" y="147662"/>
            <a:ext cx="13674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oldman"/>
              <a:buNone/>
              <a:tabLst/>
              <a:defRPr/>
            </a:pPr>
            <a:r>
              <a:rPr kumimoji="0" lang="en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dman"/>
                <a:cs typeface="Arial"/>
                <a:sym typeface="Goldman"/>
              </a:rPr>
              <a:t>0</a:t>
            </a:r>
            <a:r>
              <a:rPr lang="en" sz="6000" dirty="0">
                <a:solidFill>
                  <a:srgbClr val="FFFFFF"/>
                </a:solidFill>
                <a:latin typeface="Goldman"/>
                <a:sym typeface="Goldman"/>
              </a:rPr>
              <a:t>4</a:t>
            </a:r>
            <a:endParaRPr kumimoji="0" lang="en" sz="6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dman"/>
              <a:cs typeface="Arial"/>
              <a:sym typeface="Goldman"/>
            </a:endParaRPr>
          </a:p>
        </p:txBody>
      </p:sp>
      <p:pic>
        <p:nvPicPr>
          <p:cNvPr id="3" name="Google Shape;136;p28" title="futuristic-robot-listening-music-headphones3.png">
            <a:extLst>
              <a:ext uri="{FF2B5EF4-FFF2-40B4-BE49-F238E27FC236}">
                <a16:creationId xmlns:a16="http://schemas.microsoft.com/office/drawing/2014/main" id="{A93DF44A-D8FE-8061-F7EA-DC0F20A4253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426" t="14808" r="2426" b="3824"/>
          <a:stretch/>
        </p:blipFill>
        <p:spPr>
          <a:xfrm>
            <a:off x="6570408" y="1841175"/>
            <a:ext cx="2573592" cy="3302325"/>
          </a:xfrm>
          <a:prstGeom prst="rect">
            <a:avLst/>
          </a:prstGeom>
        </p:spPr>
      </p:pic>
      <p:pic>
        <p:nvPicPr>
          <p:cNvPr id="5" name="Picture 4" descr="A diagram of a game&#10;&#10;AI-generated content may be incorrect.">
            <a:extLst>
              <a:ext uri="{FF2B5EF4-FFF2-40B4-BE49-F238E27FC236}">
                <a16:creationId xmlns:a16="http://schemas.microsoft.com/office/drawing/2014/main" id="{9518B622-9FD6-AE21-7E37-BE719CEE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38" y="1974366"/>
            <a:ext cx="3650612" cy="245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9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1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9C36F38E-81F8-FA1C-D0A1-F044DC84A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>
            <a:extLst>
              <a:ext uri="{FF2B5EF4-FFF2-40B4-BE49-F238E27FC236}">
                <a16:creationId xmlns:a16="http://schemas.microsoft.com/office/drawing/2014/main" id="{CF64EC96-EBBC-2D98-91DC-F510CEBF3F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7600" y="485475"/>
            <a:ext cx="7175700" cy="13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Scope</a:t>
            </a:r>
            <a:endParaRPr dirty="0"/>
          </a:p>
        </p:txBody>
      </p:sp>
      <p:sp>
        <p:nvSpPr>
          <p:cNvPr id="183" name="Google Shape;183;p33">
            <a:extLst>
              <a:ext uri="{FF2B5EF4-FFF2-40B4-BE49-F238E27FC236}">
                <a16:creationId xmlns:a16="http://schemas.microsoft.com/office/drawing/2014/main" id="{DB84539D-4BF8-5167-45EB-45D1722274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83475" y="1900800"/>
            <a:ext cx="5889600" cy="27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Card drawing mechanic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Score (health) mechanic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Card enlarging and inspection mechanic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Rulebook page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1EBE8-0A67-6592-A8E1-46225784B4EA}"/>
              </a:ext>
            </a:extLst>
          </p:cNvPr>
          <p:cNvSpPr txBox="1"/>
          <p:nvPr/>
        </p:nvSpPr>
        <p:spPr>
          <a:xfrm>
            <a:off x="290700" y="147662"/>
            <a:ext cx="13674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oldman"/>
              <a:buNone/>
              <a:tabLst/>
              <a:defRPr/>
            </a:pPr>
            <a:r>
              <a:rPr kumimoji="0" lang="en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dman"/>
                <a:cs typeface="Arial"/>
                <a:sym typeface="Goldman"/>
              </a:rPr>
              <a:t>05</a:t>
            </a:r>
          </a:p>
        </p:txBody>
      </p:sp>
      <p:pic>
        <p:nvPicPr>
          <p:cNvPr id="4" name="Google Shape;292;p40" title="person-wearing-high-tech-vr-glasses-while-surrounded-by-bright-blue-neon-colors.png">
            <a:extLst>
              <a:ext uri="{FF2B5EF4-FFF2-40B4-BE49-F238E27FC236}">
                <a16:creationId xmlns:a16="http://schemas.microsoft.com/office/drawing/2014/main" id="{F59638E3-3805-25BE-5AF4-8AC30980B1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9515" r="9363"/>
          <a:stretch/>
        </p:blipFill>
        <p:spPr>
          <a:xfrm>
            <a:off x="5782032" y="2060408"/>
            <a:ext cx="3361967" cy="30830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3E96B8-2C77-D973-C21E-5E575CC02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931" y="147662"/>
            <a:ext cx="3093835" cy="14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t of gui fantasy rpg health life progress bar. perfect for 2d games  vector illustration Stock Vector | Adobe Stock">
            <a:extLst>
              <a:ext uri="{FF2B5EF4-FFF2-40B4-BE49-F238E27FC236}">
                <a16:creationId xmlns:a16="http://schemas.microsoft.com/office/drawing/2014/main" id="{DBB9B7F7-9A65-1940-4A7B-3214426A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" y="1090577"/>
            <a:ext cx="1939662" cy="193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latro Review — A Card Game to Beat All Others – GameSpew">
            <a:extLst>
              <a:ext uri="{FF2B5EF4-FFF2-40B4-BE49-F238E27FC236}">
                <a16:creationId xmlns:a16="http://schemas.microsoft.com/office/drawing/2014/main" id="{68AB7AFF-35A1-5A7C-BE83-451056D58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9" r="42857" b="38780"/>
          <a:stretch>
            <a:fillRect/>
          </a:stretch>
        </p:blipFill>
        <p:spPr bwMode="auto">
          <a:xfrm>
            <a:off x="138418" y="3003323"/>
            <a:ext cx="990449" cy="193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reminder of the Runescape rules, from the &quot;Official&quot; Runescape Handbook,  released 2006. : r/2007scape">
            <a:extLst>
              <a:ext uri="{FF2B5EF4-FFF2-40B4-BE49-F238E27FC236}">
                <a16:creationId xmlns:a16="http://schemas.microsoft.com/office/drawing/2014/main" id="{75FD28B7-1D18-F7B3-603B-6F9B2D76D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49" y="1714457"/>
            <a:ext cx="2564445" cy="14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1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438</Words>
  <Application>Microsoft Office PowerPoint</Application>
  <PresentationFormat>On-screen Show (16:9)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Cordia New</vt:lpstr>
      <vt:lpstr>Albert Sans</vt:lpstr>
      <vt:lpstr>Raleway</vt:lpstr>
      <vt:lpstr>Biome Light</vt:lpstr>
      <vt:lpstr>Goldman</vt:lpstr>
      <vt:lpstr>Calibri</vt:lpstr>
      <vt:lpstr>Open Sans</vt:lpstr>
      <vt:lpstr>Technology Innovations by Slidesgo</vt:lpstr>
      <vt:lpstr>Wielders</vt:lpstr>
      <vt:lpstr>TABLE OF CONTENTS</vt:lpstr>
      <vt:lpstr>There have been only nine Nobles in history. Will you become the Tenth?</vt:lpstr>
      <vt:lpstr>Elevator Pitch</vt:lpstr>
      <vt:lpstr>Unique Selling Points</vt:lpstr>
      <vt:lpstr>Target Audience</vt:lpstr>
      <vt:lpstr>Gameplay, Genre, Loops</vt:lpstr>
      <vt:lpstr>Gameplay, Genre, Loops cont.</vt:lpstr>
      <vt:lpstr>Scope</vt:lpstr>
      <vt:lpstr>Photos and 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Aidan Ratcliff</cp:lastModifiedBy>
  <cp:revision>10</cp:revision>
  <dcterms:modified xsi:type="dcterms:W3CDTF">2025-06-18T10:47:04Z</dcterms:modified>
</cp:coreProperties>
</file>